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412" r:id="rId13"/>
    <p:sldId id="410" r:id="rId14"/>
    <p:sldId id="408" r:id="rId15"/>
    <p:sldId id="374" r:id="rId16"/>
    <p:sldId id="413" r:id="rId17"/>
    <p:sldId id="390" r:id="rId18"/>
    <p:sldId id="395" r:id="rId19"/>
    <p:sldId id="388" r:id="rId20"/>
    <p:sldId id="387" r:id="rId21"/>
    <p:sldId id="414" r:id="rId22"/>
    <p:sldId id="334" r:id="rId2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412"/>
            <p14:sldId id="410"/>
            <p14:sldId id="408"/>
            <p14:sldId id="374"/>
            <p14:sldId id="413"/>
            <p14:sldId id="390"/>
            <p14:sldId id="395"/>
            <p14:sldId id="388"/>
            <p14:sldId id="387"/>
            <p14:sldId id="414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D1"/>
    <a:srgbClr val="4756A0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1531" autoAdjust="0"/>
  </p:normalViewPr>
  <p:slideViewPr>
    <p:cSldViewPr snapToGrid="0">
      <p:cViewPr>
        <p:scale>
          <a:sx n="150" d="100"/>
          <a:sy n="150" d="100"/>
        </p:scale>
        <p:origin x="102" y="108"/>
      </p:cViewPr>
      <p:guideLst>
        <p:guide orient="horz" pos="2160"/>
        <p:guide pos="312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4.7614001071218624E-2"/>
          <c:w val="0.26130368841143758"/>
          <c:h val="0.90505410698901723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923453711"/>
        <c:axId val="1217394272"/>
      </c:barChart>
      <c:catAx>
        <c:axId val="923453711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74CC-7149-9EE5-F5E81176CC6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29071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4CC-7149-9EE5-F5E81176CC6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29555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4CC-7149-9EE5-F5E81176CC6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49031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4CC-7149-9EE5-F5E81176CC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работников общеобразовательных  учреждений</c:v>
                </c:pt>
                <c:pt idx="1">
                  <c:v>работников культуры </c:v>
                </c:pt>
                <c:pt idx="2">
                  <c:v>муниципальных  служащих</c:v>
                </c:pt>
              </c:strCache>
            </c:strRef>
          </c:cat>
          <c:val>
            <c:numRef>
              <c:f>Лист1!$B$2:$B$4</c:f>
              <c:numCache>
                <c:formatCode>#,##0\ [$₽-419]</c:formatCode>
                <c:ptCount val="3"/>
                <c:pt idx="0">
                  <c:v>27850</c:v>
                </c:pt>
                <c:pt idx="1">
                  <c:v>30564</c:v>
                </c:pt>
                <c:pt idx="2">
                  <c:v>25400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29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9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7E-5846-BE71-A5093F4F9B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0.2</c:v>
                </c:pt>
                <c:pt idx="3">
                  <c:v>0.8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8.27138123461424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9.46163397607582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12/09/2024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903828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53593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02407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061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09.12.2024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09.12.2024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09.12.2024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09.12.2024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09.12.2024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09.12.2024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09.12.2024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09.12.2024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09.12.2024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09.12.2024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09.12.2024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09.12.2024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3.png"/><Relationship Id="rId7" Type="http://schemas.openxmlformats.org/officeDocument/2006/relationships/image" Target="../media/image75.jp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11" Type="http://schemas.openxmlformats.org/officeDocument/2006/relationships/image" Target="../media/image79.jpeg"/><Relationship Id="rId5" Type="http://schemas.openxmlformats.org/officeDocument/2006/relationships/image" Target="../media/image22.png"/><Relationship Id="rId10" Type="http://schemas.openxmlformats.org/officeDocument/2006/relationships/image" Target="../media/image78.jpg"/><Relationship Id="rId4" Type="http://schemas.openxmlformats.org/officeDocument/2006/relationships/image" Target="../media/image74.svg"/><Relationship Id="rId9" Type="http://schemas.openxmlformats.org/officeDocument/2006/relationships/image" Target="../media/image7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85.png"/><Relationship Id="rId7" Type="http://schemas.openxmlformats.org/officeDocument/2006/relationships/image" Target="../media/image24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svg"/><Relationship Id="rId11" Type="http://schemas.openxmlformats.org/officeDocument/2006/relationships/image" Target="../media/image89.png"/><Relationship Id="rId5" Type="http://schemas.openxmlformats.org/officeDocument/2006/relationships/image" Target="../media/image87.png"/><Relationship Id="rId10" Type="http://schemas.openxmlformats.org/officeDocument/2006/relationships/image" Target="../media/image30.svg"/><Relationship Id="rId4" Type="http://schemas.openxmlformats.org/officeDocument/2006/relationships/image" Target="../media/image86.sv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3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rdag.ru/" TargetMode="External"/><Relationship Id="rId3" Type="http://schemas.openxmlformats.org/officeDocument/2006/relationships/image" Target="../media/image93.png"/><Relationship Id="rId7" Type="http://schemas.openxmlformats.org/officeDocument/2006/relationships/hyperlink" Target="NULL" TargetMode="External"/><Relationship Id="rId12" Type="http://schemas.openxmlformats.org/officeDocument/2006/relationships/hyperlink" Target="https://fondpromrd.r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b05.ru/" TargetMode="External"/><Relationship Id="rId11" Type="http://schemas.openxmlformats.org/officeDocument/2006/relationships/image" Target="../media/image97.png"/><Relationship Id="rId5" Type="http://schemas.openxmlformats.org/officeDocument/2006/relationships/hyperlink" Target="NULL" TargetMode="External"/><Relationship Id="rId10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sv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image" Target="../media/image2.png"/><Relationship Id="rId2" Type="http://schemas.openxmlformats.org/officeDocument/2006/relationships/slide" Target="slide3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7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15.png"/><Relationship Id="rId18" Type="http://schemas.openxmlformats.org/officeDocument/2006/relationships/image" Target="../media/image120.svg"/><Relationship Id="rId3" Type="http://schemas.openxmlformats.org/officeDocument/2006/relationships/image" Target="../media/image109.png"/><Relationship Id="rId7" Type="http://schemas.openxmlformats.org/officeDocument/2006/relationships/image" Target="../media/image24.png"/><Relationship Id="rId12" Type="http://schemas.openxmlformats.org/officeDocument/2006/relationships/image" Target="../media/image88.sv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11" Type="http://schemas.openxmlformats.org/officeDocument/2006/relationships/image" Target="../media/image87.png"/><Relationship Id="rId5" Type="http://schemas.openxmlformats.org/officeDocument/2006/relationships/image" Target="../media/image111.png"/><Relationship Id="rId15" Type="http://schemas.openxmlformats.org/officeDocument/2006/relationships/image" Target="../media/image117.png"/><Relationship Id="rId10" Type="http://schemas.openxmlformats.org/officeDocument/2006/relationships/image" Target="../media/image114.svg"/><Relationship Id="rId4" Type="http://schemas.openxmlformats.org/officeDocument/2006/relationships/image" Target="../media/image110.svg"/><Relationship Id="rId9" Type="http://schemas.openxmlformats.org/officeDocument/2006/relationships/image" Target="../media/image113.png"/><Relationship Id="rId14" Type="http://schemas.openxmlformats.org/officeDocument/2006/relationships/image" Target="../media/image1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21.png"/><Relationship Id="rId7" Type="http://schemas.openxmlformats.org/officeDocument/2006/relationships/image" Target="../media/image26.png"/><Relationship Id="rId12" Type="http://schemas.openxmlformats.org/officeDocument/2006/relationships/image" Target="../media/image12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svg"/><Relationship Id="rId11" Type="http://schemas.openxmlformats.org/officeDocument/2006/relationships/image" Target="../media/image127.png"/><Relationship Id="rId5" Type="http://schemas.openxmlformats.org/officeDocument/2006/relationships/image" Target="../media/image123.png"/><Relationship Id="rId10" Type="http://schemas.openxmlformats.org/officeDocument/2006/relationships/image" Target="../media/image126.svg"/><Relationship Id="rId4" Type="http://schemas.openxmlformats.org/officeDocument/2006/relationships/image" Target="../media/image122.svg"/><Relationship Id="rId9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chart" Target="../charts/chart2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sv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21.svg"/><Relationship Id="rId4" Type="http://schemas.openxmlformats.org/officeDocument/2006/relationships/image" Target="../media/image60.svg"/><Relationship Id="rId9" Type="http://schemas.openxmlformats.org/officeDocument/2006/relationships/image" Target="../media/image20.png"/><Relationship Id="rId14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Дагестан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143" y="954798"/>
            <a:ext cx="3953814" cy="3231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758901" y="4863013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МР «Тляратинский район»</a:t>
            </a:r>
          </a:p>
        </p:txBody>
      </p:sp>
      <p:pic>
        <p:nvPicPr>
          <p:cNvPr id="14" name="Рисунок 13" descr="Описание: Герб РД-2"/>
          <p:cNvPicPr/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94" y="162277"/>
            <a:ext cx="727622" cy="72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38" y="1336699"/>
            <a:ext cx="2077643" cy="18256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0"/>
          <a:stretch/>
        </p:blipFill>
        <p:spPr>
          <a:xfrm>
            <a:off x="4349458" y="885929"/>
            <a:ext cx="3444844" cy="3369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B775C-DA1F-4A75-9F63-95E170824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059" y="1257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5551329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377514"/>
              </p:ext>
            </p:extLst>
          </p:nvPr>
        </p:nvGraphicFramePr>
        <p:xfrm>
          <a:off x="5551329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:a16="http://schemas.microsoft.com/office/drawing/2014/main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8680043"/>
              </p:ext>
            </p:extLst>
          </p:nvPr>
        </p:nvGraphicFramePr>
        <p:xfrm>
          <a:off x="5557264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:a16="http://schemas.microsoft.com/office/drawing/2014/main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772291"/>
              </p:ext>
            </p:extLst>
          </p:nvPr>
        </p:nvGraphicFramePr>
        <p:xfrm>
          <a:off x="5557264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7100916"/>
              </p:ext>
            </p:extLst>
          </p:nvPr>
        </p:nvGraphicFramePr>
        <p:xfrm>
          <a:off x="872824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:a16="http://schemas.microsoft.com/office/drawing/2014/main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1224574"/>
              </p:ext>
            </p:extLst>
          </p:nvPr>
        </p:nvGraphicFramePr>
        <p:xfrm>
          <a:off x="878759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752069"/>
              </p:ext>
            </p:extLst>
          </p:nvPr>
        </p:nvGraphicFramePr>
        <p:xfrm>
          <a:off x="878759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услуг теплоснабжения, электроснабжения                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МР «ТЛЯРАТИНСКИЙ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(НАИМЕНОВАНИЕ ГЛАВНОЙ ТУРИСТИЧЕСКОЙ ДОСТОПРИМЕЧАТЕЛЬНОСТИ МО)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35241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52016" y="2796862"/>
            <a:ext cx="694107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Харатакала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18" y="2471295"/>
            <a:ext cx="947263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самых верхних озера в группе озёр в 10 км от села </a:t>
            </a:r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Тохота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5770956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Сигнально-сторожевая башня с. </a:t>
            </a:r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Анцух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663232"/>
            <a:ext cx="694107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Сигнально-сторожевая башня с. Тлярата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4391628"/>
            <a:ext cx="694107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Магитль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5257" y="4166837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на село </a:t>
            </a:r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Тохота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3158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2023 г.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59851" y="44098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400-450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311139" y="5558264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2EAECB-9857-480A-B83E-AC47CDDA1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37" y="1614400"/>
            <a:ext cx="1716136" cy="12871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CFAA14-F3CC-466A-BE54-88A95623F4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8424" y="1606806"/>
            <a:ext cx="1726261" cy="1294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DDF5A3-B10D-4512-930A-144BF1BCE1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95" y="3202535"/>
            <a:ext cx="1704087" cy="12780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F9B501-4B5E-415A-9F49-FD54C337F4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3649" y="3225220"/>
            <a:ext cx="1698839" cy="12741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08290F-22E8-4B18-A627-74708CD07A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1303" y="4787827"/>
            <a:ext cx="987841" cy="13171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28FEBF-43ED-4B41-9D01-A087BBD352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957" y="4758288"/>
            <a:ext cx="1024561" cy="136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    Плохое</a:t>
            </a:r>
            <a:r>
              <a:rPr kumimoji="0" lang="ru-RU" sz="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качество автомобильных дорог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созданием и развитием бизнеса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за инвесторов и инвестиционные проекты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Ухудшение экологической обстановки         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                        </a:t>
            </a: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сельскохозяйственная отрасль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40991" y="4875487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программах по развитию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площадок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Замусоренность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отдельных частей округа, несвоевременный вывоз мусора)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(Гололед, снег)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(Для очистки лесных территорий)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релокации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работников    из других населенных пунктов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снегоочистительной техники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дорог</a:t>
            </a:r>
            <a:r>
              <a:rPr kumimoji="0" lang="ru-RU" sz="7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некоторых частях МР                                         (в т.ч. отсутствие освещения)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МР «ТЛЯРАТИНСКИЙ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95442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НЕОБХОДИМЫЕ ДЕЙСТВИЯ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3646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616436"/>
              </p:ext>
            </p:extLst>
          </p:nvPr>
        </p:nvGraphicFramePr>
        <p:xfrm>
          <a:off x="627015" y="1376759"/>
          <a:ext cx="9136391" cy="4925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62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087329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04592653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3825271456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56422326"/>
                    </a:ext>
                  </a:extLst>
                </a:gridCol>
              </a:tblGrid>
              <a:tr h="791896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</a:t>
                      </a: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предпринимателей о будущих изменениях             в дорожно-транспортной инфраструктуре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инвесторов о новых логистических и иных возможностях при реализации проекта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042328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Нивелирование угрозы выбора инвестором другого муниципального образования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буклетов и других информационных материалов для презентации сильных сторон и возможностей МО перед потенциальными инвесторами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33674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каналов информирования: модернизация сайта, использование профильных ресурсов для информирования               о площадках, публикация рекламных и иных материалов                  на популярных интернет-ресурсах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28609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     со школьниками для популяризации рабочих специальностей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06195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крупных предприятий для участия в промышленном туризме и помощь в разработке маршрутов со стороны администрации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ежегодных фестивалей с целью сохранения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развития культурного наследия округа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584461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мерах поддержки со стороны администрации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Корпорацией развития и проявление инициативы по созданию новых проектов и привлечению инвесторов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0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5" y="636182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52" y="3249000"/>
            <a:ext cx="360000" cy="360000"/>
          </a:xfrm>
          <a:prstGeom prst="rect">
            <a:avLst/>
          </a:prstGeom>
        </p:spPr>
      </p:pic>
      <p:pic>
        <p:nvPicPr>
          <p:cNvPr id="13" name="Рисунок 12" descr="Указатель со сплошной заливкой">
            <a:extLst>
              <a:ext uri="{FF2B5EF4-FFF2-40B4-BE49-F238E27FC236}">
                <a16:creationId xmlns:a16="http://schemas.microsoft.com/office/drawing/2014/main" id="{EC0A4811-76DB-27F1-F5DB-286340BCD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2399144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52" y="5704765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395" y="4066250"/>
            <a:ext cx="360000" cy="360000"/>
          </a:xfrm>
          <a:prstGeom prst="rect">
            <a:avLst/>
          </a:prstGeom>
        </p:spPr>
      </p:pic>
      <p:pic>
        <p:nvPicPr>
          <p:cNvPr id="16" name="Рисунок 15" descr="Камера со сплошной заливкой">
            <a:extLst>
              <a:ext uri="{FF2B5EF4-FFF2-40B4-BE49-F238E27FC236}">
                <a16:creationId xmlns:a16="http://schemas.microsoft.com/office/drawing/2014/main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3252" y="4890405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E145C-8146-AFE7-D91E-14BC5C57D4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1292301" y="511297"/>
            <a:ext cx="86136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F9C8859-F013-A538-9366-16B50B18E28A}"/>
              </a:ext>
            </a:extLst>
          </p:cNvPr>
          <p:cNvSpPr txBox="1"/>
          <p:nvPr/>
        </p:nvSpPr>
        <p:spPr>
          <a:xfrm>
            <a:off x="3437634" y="1545372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6A49500-EAEA-5490-FDFA-7F357F14D08C}"/>
              </a:ext>
            </a:extLst>
          </p:cNvPr>
          <p:cNvSpPr txBox="1"/>
          <p:nvPr/>
        </p:nvSpPr>
        <p:spPr>
          <a:xfrm>
            <a:off x="2835439" y="1682786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 парк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3394224" y="1894492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3437634" y="2243613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753619"/>
              </p:ext>
            </p:extLst>
          </p:nvPr>
        </p:nvGraphicFramePr>
        <p:xfrm>
          <a:off x="1026755" y="1032214"/>
          <a:ext cx="7814218" cy="5394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08196">
                  <a:extLst>
                    <a:ext uri="{9D8B030D-6E8A-4147-A177-3AD203B41FA5}">
                      <a16:colId xmlns:a16="http://schemas.microsoft.com/office/drawing/2014/main" val="1357951768"/>
                    </a:ext>
                  </a:extLst>
                </a:gridCol>
                <a:gridCol w="1674606">
                  <a:extLst>
                    <a:ext uri="{9D8B030D-6E8A-4147-A177-3AD203B41FA5}">
                      <a16:colId xmlns:a16="http://schemas.microsoft.com/office/drawing/2014/main" val="792335784"/>
                    </a:ext>
                  </a:extLst>
                </a:gridCol>
                <a:gridCol w="2610417">
                  <a:extLst>
                    <a:ext uri="{9D8B030D-6E8A-4147-A177-3AD203B41FA5}">
                      <a16:colId xmlns:a16="http://schemas.microsoft.com/office/drawing/2014/main" val="1938602663"/>
                    </a:ext>
                  </a:extLst>
                </a:gridCol>
                <a:gridCol w="2420999">
                  <a:extLst>
                    <a:ext uri="{9D8B030D-6E8A-4147-A177-3AD203B41FA5}">
                      <a16:colId xmlns:a16="http://schemas.microsoft.com/office/drawing/2014/main" val="3939999908"/>
                    </a:ext>
                  </a:extLst>
                </a:gridCol>
              </a:tblGrid>
              <a:tr h="5555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  <a:p>
                      <a:pPr algn="ctr"/>
                      <a:r>
                        <a:rPr lang="ru-RU" dirty="0"/>
                        <a:t>п\п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Площадь  (га)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Место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расположение</a:t>
                      </a:r>
                    </a:p>
                    <a:p>
                      <a:pPr algn="ctr"/>
                      <a:r>
                        <a:rPr lang="ru-RU" dirty="0"/>
                        <a:t>земельного участка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Категории</a:t>
                      </a:r>
                    </a:p>
                    <a:p>
                      <a:pPr algn="ctr"/>
                      <a:r>
                        <a:rPr lang="ru-RU" dirty="0"/>
                        <a:t>земельного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участка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483431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с. </a:t>
                      </a:r>
                      <a:r>
                        <a:rPr lang="ru-RU" dirty="0" err="1"/>
                        <a:t>Камилух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Сельхо\назначение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464076"/>
                  </a:ext>
                </a:extLst>
              </a:tr>
              <a:tr h="36224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25.0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с. </a:t>
                      </a:r>
                      <a:r>
                        <a:rPr lang="ru-RU" dirty="0" err="1"/>
                        <a:t>Генеколоб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Сельхо</a:t>
                      </a:r>
                      <a:r>
                        <a:rPr lang="ru-RU" dirty="0"/>
                        <a:t>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03577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с. </a:t>
                      </a:r>
                      <a:r>
                        <a:rPr lang="ru-RU" dirty="0" err="1"/>
                        <a:t>Чорода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Сельхо\назначение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875095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с. </a:t>
                      </a:r>
                      <a:r>
                        <a:rPr lang="ru-RU" dirty="0" err="1"/>
                        <a:t>Кардиб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Сельхо</a:t>
                      </a:r>
                      <a:r>
                        <a:rPr lang="ru-RU" dirty="0"/>
                        <a:t>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465754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с. </a:t>
                      </a:r>
                      <a:r>
                        <a:rPr lang="ru-RU" dirty="0" err="1"/>
                        <a:t>Хадиял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Сельхо\назначение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523373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с. </a:t>
                      </a:r>
                      <a:r>
                        <a:rPr lang="ru-RU" dirty="0" err="1"/>
                        <a:t>Кутлаб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Нас\пунктов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702334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с. </a:t>
                      </a:r>
                      <a:r>
                        <a:rPr lang="ru-RU" dirty="0" err="1"/>
                        <a:t>Гведыш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Сельхо\назначение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475770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с.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err="1"/>
                        <a:t>Чадаколоб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Сельхо</a:t>
                      </a:r>
                      <a:r>
                        <a:rPr lang="ru-RU" dirty="0"/>
                        <a:t>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267860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с. Ланда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Сельхо\назначение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993395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4.5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с. </a:t>
                      </a:r>
                      <a:r>
                        <a:rPr lang="ru-RU" dirty="0" err="1"/>
                        <a:t>Кособ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Сельхо</a:t>
                      </a:r>
                      <a:r>
                        <a:rPr lang="ru-RU" dirty="0"/>
                        <a:t>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253192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с. </a:t>
                      </a:r>
                      <a:r>
                        <a:rPr lang="ru-RU" dirty="0" err="1"/>
                        <a:t>Мазада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Сельхо\назначение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416120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с. </a:t>
                      </a:r>
                      <a:r>
                        <a:rPr lang="ru-RU" dirty="0" err="1"/>
                        <a:t>Начада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Сельхо</a:t>
                      </a:r>
                      <a:r>
                        <a:rPr lang="ru-RU" dirty="0"/>
                        <a:t>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8643"/>
                  </a:ext>
                </a:extLst>
              </a:tr>
              <a:tr h="31743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5.0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с. Албания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Сельхо</a:t>
                      </a:r>
                      <a:r>
                        <a:rPr lang="ru-RU" dirty="0"/>
                        <a:t>\назначение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040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533997" y="1786854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848721" y="17854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8201" y="2810895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19220" y="411417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4171" y="1723498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62388" y="2821678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20837" y="4090136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39596" y="2821678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8576" y="4070664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648" y="2881901"/>
            <a:ext cx="365554" cy="365554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2223" y="344006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9420" y="3506724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7016" y="4763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12611" y="541223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472782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385034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Обратная связь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39596" y="46938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64166" y="535565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413088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648" y="4760697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9420" y="4785771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415873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9420" y="2871118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8312" y="4146074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9420" y="5415873"/>
            <a:ext cx="365554" cy="36555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4F2DAF3-6F3F-4405-845B-C3D9CE64A992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 МР «ТЛЯРАТИНСКИЙ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4038676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419746" y="2847048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2269036" y="2818126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5868024" y="277304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A39F93CA-3AA3-0119-407F-5C489857FB7F}"/>
              </a:ext>
            </a:extLst>
          </p:cNvPr>
          <p:cNvSpPr/>
          <p:nvPr/>
        </p:nvSpPr>
        <p:spPr>
          <a:xfrm>
            <a:off x="4053876" y="282920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44ADC4D1-8BC2-CA35-A570-1D20527B0079}"/>
              </a:ext>
            </a:extLst>
          </p:cNvPr>
          <p:cNvSpPr/>
          <p:nvPr/>
        </p:nvSpPr>
        <p:spPr>
          <a:xfrm>
            <a:off x="7713785" y="277304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2494275" y="3561095"/>
            <a:ext cx="14569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/>
              <a:t>КОРПОРАЦИЯ РАЗВИТИЯ ДАГЕСТАН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5994565" y="2889492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4180417" y="2951296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7840326" y="288318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3" y="3019861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МР «ТЛЯРАТИНСКИЙ РАЙОН»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A9699CA-F98E-4696-8BAC-947B891C8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376" y="3027986"/>
            <a:ext cx="917598" cy="433418"/>
          </a:xfrm>
          <a:prstGeom prst="rect">
            <a:avLst/>
          </a:prstGeom>
        </p:spPr>
      </p:pic>
      <p:sp>
        <p:nvSpPr>
          <p:cNvPr id="65" name="Скругленный прямоугольник 64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815502" y="4108883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invalidUrl="https:///"/>
              </a:rPr>
              <a:t>https://</a:t>
            </a:r>
            <a:r>
              <a:rPr lang="en-US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mb05.ru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673902" y="410308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invalidUrl="https:///"/>
              </a:rPr>
              <a:t>https://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krdag.ru/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9BE610C6-D26C-4975-8918-D3DED9B52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6157" y="2928746"/>
            <a:ext cx="890092" cy="512128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144235" y="3624885"/>
            <a:ext cx="105201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АГЕНТСТВО ПО ПРЕДПРИНИМАТЕЛЬСТВУ И ИНВЕСТИЦИЯМ РД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4902CDA-E15A-443F-A8AD-71992E1E29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5045" y="2928746"/>
            <a:ext cx="900473" cy="531566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70073448-8747-6D8A-73C5-5F95CEF649BB}"/>
              </a:ext>
            </a:extLst>
          </p:cNvPr>
          <p:cNvSpPr txBox="1"/>
          <p:nvPr/>
        </p:nvSpPr>
        <p:spPr>
          <a:xfrm>
            <a:off x="7836822" y="3567749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 РЕСПУБЛИКИ ДАГЕСТАН 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id="{34A64A6B-D22A-7DF3-6ECE-D890B8000BAF}"/>
              </a:ext>
            </a:extLst>
          </p:cNvPr>
          <p:cNvSpPr/>
          <p:nvPr/>
        </p:nvSpPr>
        <p:spPr>
          <a:xfrm>
            <a:off x="8222072" y="419308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сайт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Скругленный прямоугольник 79">
            <a:extLst>
              <a:ext uri="{FF2B5EF4-FFF2-40B4-BE49-F238E27FC236}">
                <a16:creationId xmlns:a16="http://schemas.microsoft.com/office/drawing/2014/main" id="{34A64A6B-D22A-7DF3-6ECE-D890B8000BAF}"/>
              </a:ext>
            </a:extLst>
          </p:cNvPr>
          <p:cNvSpPr/>
          <p:nvPr/>
        </p:nvSpPr>
        <p:spPr>
          <a:xfrm>
            <a:off x="6306157" y="413610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сайт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CC4F7D3-6CAB-4E17-A171-3044CD1031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2667" y="3027986"/>
            <a:ext cx="1264087" cy="423586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255247" y="3703768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 </a:t>
            </a:r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436886" y="4123474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fondpromrd.ru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1006428" y="2552685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1081236" y="2910776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МР «ТЛЯРАТИНСКИЙ РАЙОН»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2503260" y="1666567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ПРОМЫШЛЕННОСТИ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ТОРГОВЛИ РЕСПУБЛИКА ДАГЕСТАН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2632635" y="1787639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44" name="Рисунок 43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625" y="1856010"/>
            <a:ext cx="343991" cy="450055"/>
          </a:xfrm>
          <a:prstGeom prst="rect">
            <a:avLst/>
          </a:prstGeom>
        </p:spPr>
      </p:pic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2503260" y="270852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ТУРИЗМА И ТУРИЗМА И НАРОДНЫХ ХУДОЖЕСТВЕННЫХ ПРОМЫСЛОВ РЕСПУБЛИКА ДАГЕСТАН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2503260" y="377306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МИНИСТЕРСТВА СЕЛЬСКОГО ХОЗЯЙСТВА И ПРОДОВОЛЬСТВИЯ РЕСПУБЛИКИ ДАГЕСТАН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2503260" y="4914001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АГЕНТСТВО ПО ПРЕДПРИНИМАТЕЛЬСТВУ И ИНВЕСТИЦИЯМ РЕСПУБЛИКИ ДАГЕСТАН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2630222" y="284243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2680814" y="390437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2652381" y="502552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51" name="Рисунок 5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784" y="3988419"/>
            <a:ext cx="343991" cy="45005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784" y="2914455"/>
            <a:ext cx="343991" cy="450055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784" y="5103787"/>
            <a:ext cx="343991" cy="4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1325819" y="1194188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2653309" y="1176126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4491768" y="1172998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7174301" y="1172998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1288686" y="1601506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2815166" y="1601506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4936074" y="161847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6700337" y="161847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1325819" y="2053222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11</a:t>
            </a:r>
          </a:p>
        </p:txBody>
      </p:sp>
      <p:sp>
        <p:nvSpPr>
          <p:cNvPr id="21" name="Скругленный прямоугольник 20">
            <a:hlinkClick r:id="rId11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458425" y="2071113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МР 12 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2" action="ppaction://hlinksldjump"/>
            <a:extLst>
              <a:ext uri="{FF2B5EF4-FFF2-40B4-BE49-F238E27FC236}">
                <a16:creationId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4101680" y="2062036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hlinkClick r:id="rId13" action="ppaction://hlinksldjump"/>
            <a:extLst>
              <a:ext uri="{FF2B5EF4-FFF2-40B4-BE49-F238E27FC236}">
                <a16:creationId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700337" y="2078960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14" action="ppaction://hlinksldjump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1325819" y="2533670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15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6609253" y="2572960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17, 18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16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1378355" y="3059113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 20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hlinkClick r:id="" action="ppaction://noaction"/>
            <a:extLst>
              <a:ext uri="{FF2B5EF4-FFF2-40B4-BE49-F238E27FC236}">
                <a16:creationId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3619311" y="3083350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hlinkClick r:id="" action="ppaction://noaction"/>
            <a:extLst>
              <a:ext uri="{FF2B5EF4-FFF2-40B4-BE49-F238E27FC236}">
                <a16:creationId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6042625" y="312217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" action="ppaction://noaction"/>
            <a:extLst>
              <a:ext uri="{FF2B5EF4-FFF2-40B4-BE49-F238E27FC236}">
                <a16:creationId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4101680" y="2582278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«Тляратинский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Дагестан 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Рисунок 47" descr="Описание: Герб РД-2"/>
          <p:cNvPicPr/>
          <p:nvPr/>
        </p:nvPicPr>
        <p:blipFill>
          <a:blip r:embed="rId17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94" y="162277"/>
            <a:ext cx="727622" cy="723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578" y="312997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:a16="http://schemas.microsoft.com/office/drawing/2014/main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2784918" y="483721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2751016" y="3941075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0" y="251791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70" y="313305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8F2D5-E7B1-9859-0C27-C31633C7E698}"/>
              </a:ext>
            </a:extLst>
          </p:cNvPr>
          <p:cNvSpPr txBox="1"/>
          <p:nvPr/>
        </p:nvSpPr>
        <p:spPr>
          <a:xfrm>
            <a:off x="3354902" y="256217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пакет мер поддержки  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321000" y="3135230"/>
            <a:ext cx="167893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47057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pic>
        <p:nvPicPr>
          <p:cNvPr id="54" name="Рисунок 53" descr="Указатель со сплошной заливкой">
            <a:extLst>
              <a:ext uri="{FF2B5EF4-FFF2-40B4-BE49-F238E27FC236}">
                <a16:creationId xmlns:a16="http://schemas.microsoft.com/office/drawing/2014/main" id="{2E90625B-01F9-43BF-E9A6-4E55458F38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61000" y="4993923"/>
            <a:ext cx="360000" cy="360000"/>
          </a:xfrm>
          <a:prstGeom prst="rect">
            <a:avLst/>
          </a:prstGeom>
        </p:spPr>
      </p:pic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85821" y="314594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МР «ТЛЯРАТИНСКИЙ РАЙОН»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21000" y="4927644"/>
            <a:ext cx="4104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56A0"/>
                </a:solidFill>
                <a:cs typeface="Arial" panose="020B0604020202020204" pitchFamily="34" charset="0"/>
              </a:rPr>
              <a:t>Разработан план мероприятий развития МР «Тляратинский район» до 2030г</a:t>
            </a:r>
          </a:p>
        </p:txBody>
      </p:sp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1632067-8B6B-CECC-DDDA-2F9ED39322B9}"/>
              </a:ext>
            </a:extLst>
          </p:cNvPr>
          <p:cNvSpPr/>
          <p:nvPr/>
        </p:nvSpPr>
        <p:spPr>
          <a:xfrm>
            <a:off x="627015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0916C06-66A9-22F7-6A52-CB938901B687}"/>
              </a:ext>
            </a:extLst>
          </p:cNvPr>
          <p:cNvSpPr/>
          <p:nvPr/>
        </p:nvSpPr>
        <p:spPr>
          <a:xfrm>
            <a:off x="4756797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ED24C-D8D0-A80E-A0FE-282737A06C44}"/>
              </a:ext>
            </a:extLst>
          </p:cNvPr>
          <p:cNvSpPr txBox="1"/>
          <p:nvPr/>
        </p:nvSpPr>
        <p:spPr>
          <a:xfrm>
            <a:off x="4724506" y="1638617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BCD70BD-8132-712C-2A2C-585AA87BA803}"/>
              </a:ext>
            </a:extLst>
          </p:cNvPr>
          <p:cNvSpPr/>
          <p:nvPr/>
        </p:nvSpPr>
        <p:spPr>
          <a:xfrm>
            <a:off x="4953000" y="5225388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5207306" y="5333361"/>
            <a:ext cx="34173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инвестиционного профиля потенциальных инвесторов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569962C-8F01-E53C-68E0-CC419E1F2AAA}"/>
              </a:ext>
            </a:extLst>
          </p:cNvPr>
          <p:cNvSpPr/>
          <p:nvPr/>
        </p:nvSpPr>
        <p:spPr>
          <a:xfrm>
            <a:off x="4953000" y="215024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436F2B5-5C1C-38E0-CD50-B5491A0A5807}"/>
              </a:ext>
            </a:extLst>
          </p:cNvPr>
          <p:cNvSpPr/>
          <p:nvPr/>
        </p:nvSpPr>
        <p:spPr>
          <a:xfrm>
            <a:off x="4953000" y="313631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4934316-2A36-36A3-C153-DF90A6CD458C}"/>
              </a:ext>
            </a:extLst>
          </p:cNvPr>
          <p:cNvSpPr/>
          <p:nvPr/>
        </p:nvSpPr>
        <p:spPr>
          <a:xfrm>
            <a:off x="4953000" y="415817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5207307" y="233337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5181134" y="3327036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5207306" y="4343605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D8EA3B-BFDB-2A7C-65CE-2D1686F7B4BB}"/>
              </a:ext>
            </a:extLst>
          </p:cNvPr>
          <p:cNvSpPr txBox="1"/>
          <p:nvPr/>
        </p:nvSpPr>
        <p:spPr>
          <a:xfrm>
            <a:off x="874406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B71AED-6EBA-39ED-7131-75B3405E2009}"/>
              </a:ext>
            </a:extLst>
          </p:cNvPr>
          <p:cNvSpPr txBox="1"/>
          <p:nvPr/>
        </p:nvSpPr>
        <p:spPr>
          <a:xfrm>
            <a:off x="874404" y="2306182"/>
            <a:ext cx="269835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МР «ТЛЯРАТИНСКИЙ РАЙОН» ДЛЯ УВЕЛИЧЕНИЯ ПОТОКА ЧАСТНЫХ ИНВЕСТИЦИЙ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8985" y="2311926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9974" y="3292007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71993" y="4322159"/>
            <a:ext cx="360000" cy="3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E05B64-E5DC-4F57-A749-FF8F94481EE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 МР «ТЛЯРАТИНСКИЙ РАЙОН»</a:t>
            </a: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:a16="http://schemas.microsoft.com/office/drawing/2014/main" id="{D3FD4769-4AF5-465F-B9C3-6C4B76831B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71993" y="5321300"/>
            <a:ext cx="36000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97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84C0EFA-ABA5-6E13-FD8E-3B66EAED5F92}"/>
              </a:ext>
            </a:extLst>
          </p:cNvPr>
          <p:cNvSpPr/>
          <p:nvPr/>
        </p:nvSpPr>
        <p:spPr>
          <a:xfrm>
            <a:off x="627017" y="2283661"/>
            <a:ext cx="4497842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D79DC35-2D8E-38F0-B733-EA31C9CDCE08}"/>
              </a:ext>
            </a:extLst>
          </p:cNvPr>
          <p:cNvSpPr/>
          <p:nvPr/>
        </p:nvSpPr>
        <p:spPr>
          <a:xfrm>
            <a:off x="5289754" y="2283659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9157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6252C-9F8C-5F98-8E93-EE91BFC0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1893" y="2700958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ПРЕДСТАВИТЕЛИ АДМИНИСТРАЦИИ </a:t>
            </a: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1469197" y="4125199"/>
            <a:ext cx="30277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Магомедалиев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Магомед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Бадрудинович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30863" y="4494142"/>
            <a:ext cx="219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администрации по экономике, инвестициям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6294982" y="4166634"/>
            <a:ext cx="24873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Мухудинов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Амрула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Исрапилович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6515736" y="4442427"/>
            <a:ext cx="219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экономики, земельных и имущественных отношений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9CDDB-E9D5-565C-BD28-8C61EB0F6DF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E5E96B-B2C6-4DEF-9949-316829C49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40" y="1518198"/>
            <a:ext cx="551343" cy="55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2177876" y="3541703"/>
            <a:ext cx="2319363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разнообразных водных источников</a:t>
            </a:r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4683668" y="3541702"/>
            <a:ext cx="1846644" cy="2079066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на территории района ресурсов для развития туризма</a:t>
            </a:r>
            <a:endParaRPr lang="ru-ID" sz="1600" dirty="0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655020" y="3541701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80914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сельскохозяйственного производства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транспорт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27053" y="1966987"/>
            <a:ext cx="3215864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                     «ТЛЯРАТИНСКИЙ РАЙОН»</a:t>
            </a:r>
          </a:p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Горный территориальный округ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 Республики Дагестан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6881574" y="4131374"/>
            <a:ext cx="275914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свободных инвестиционных площадок для продажи или предоставления в аренду     предпринимательским структурам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2194" y="3708143"/>
            <a:ext cx="342359" cy="342359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92647" y="3676828"/>
            <a:ext cx="339434" cy="339434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МР Тляратинского района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2587257-C4DE-3860-2ACD-D2BB4B2C90AD}"/>
              </a:ext>
            </a:extLst>
          </p:cNvPr>
          <p:cNvSpPr/>
          <p:nvPr/>
        </p:nvSpPr>
        <p:spPr>
          <a:xfrm>
            <a:off x="3163227" y="5353880"/>
            <a:ext cx="2468848" cy="945414"/>
          </a:xfrm>
          <a:prstGeom prst="roundRect">
            <a:avLst>
              <a:gd name="adj" fmla="val 250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E19E5F7A-7545-E040-A371-B60ABBE4C00D}"/>
              </a:ext>
            </a:extLst>
          </p:cNvPr>
          <p:cNvSpPr/>
          <p:nvPr/>
        </p:nvSpPr>
        <p:spPr>
          <a:xfrm>
            <a:off x="3182931" y="5357368"/>
            <a:ext cx="2449144" cy="945414"/>
          </a:xfrm>
          <a:prstGeom prst="roundRect">
            <a:avLst>
              <a:gd name="adj" fmla="val 250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78" name="Рисунок 77" descr="Конвертируемый со сплошной заливкой">
            <a:extLst>
              <a:ext uri="{FF2B5EF4-FFF2-40B4-BE49-F238E27FC236}">
                <a16:creationId xmlns:a16="http://schemas.microsoft.com/office/drawing/2014/main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5523" y="543007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5BDFF3-07D2-CC05-25D8-40A154102DB4}"/>
              </a:ext>
            </a:extLst>
          </p:cNvPr>
          <p:cNvSpPr txBox="1"/>
          <p:nvPr/>
        </p:nvSpPr>
        <p:spPr>
          <a:xfrm>
            <a:off x="621668" y="5054442"/>
            <a:ext cx="50451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эффекты от строительства обхода</a:t>
            </a:r>
            <a:endParaRPr lang="ru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17C60F6C-4538-E1C7-75E4-DE9615DD6966}"/>
              </a:ext>
            </a:extLst>
          </p:cNvPr>
          <p:cNvSpPr/>
          <p:nvPr/>
        </p:nvSpPr>
        <p:spPr>
          <a:xfrm>
            <a:off x="621668" y="5353880"/>
            <a:ext cx="2445591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ru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27015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733467" y="1532623"/>
            <a:ext cx="5745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24,09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МР, 2023 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0" y="1532623"/>
            <a:ext cx="5141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с. Тлярата, 2023 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5" y="2579592"/>
            <a:ext cx="12985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161105 га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18104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МР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55AAA7-6F11-C116-F937-E98916006BF3}"/>
              </a:ext>
            </a:extLst>
          </p:cNvPr>
          <p:cNvSpPr txBox="1"/>
          <p:nvPr/>
        </p:nvSpPr>
        <p:spPr>
          <a:xfrm>
            <a:off x="821548" y="5488444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5B9E3D0-8BD7-BCC3-726C-0C03FFA3227D}"/>
              </a:ext>
            </a:extLst>
          </p:cNvPr>
          <p:cNvSpPr txBox="1"/>
          <p:nvPr/>
        </p:nvSpPr>
        <p:spPr>
          <a:xfrm>
            <a:off x="821548" y="5820101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</a:t>
            </a: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3FF8003-D57A-118B-7A0A-2E0A239A7E90}"/>
              </a:ext>
            </a:extLst>
          </p:cNvPr>
          <p:cNvSpPr txBox="1"/>
          <p:nvPr/>
        </p:nvSpPr>
        <p:spPr>
          <a:xfrm>
            <a:off x="3363106" y="5488443"/>
            <a:ext cx="5093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4B6A23-4D1E-A107-0BE5-66619B653512}"/>
              </a:ext>
            </a:extLst>
          </p:cNvPr>
          <p:cNvSpPr txBox="1"/>
          <p:nvPr/>
        </p:nvSpPr>
        <p:spPr>
          <a:xfrm>
            <a:off x="3892116" y="5526947"/>
            <a:ext cx="12192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 в сутки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D212F3-7BD5-2C2D-0046-5E481391F67F}"/>
              </a:ext>
            </a:extLst>
          </p:cNvPr>
          <p:cNvSpPr txBox="1"/>
          <p:nvPr/>
        </p:nvSpPr>
        <p:spPr>
          <a:xfrm>
            <a:off x="3363108" y="5820100"/>
            <a:ext cx="174824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интенсивности движения</a:t>
            </a:r>
          </a:p>
        </p:txBody>
      </p:sp>
      <p:pic>
        <p:nvPicPr>
          <p:cNvPr id="68" name="Рисунок 67" descr="Портфель со сплошной заливкой">
            <a:extLst>
              <a:ext uri="{FF2B5EF4-FFF2-40B4-BE49-F238E27FC236}">
                <a16:creationId xmlns:a16="http://schemas.microsoft.com/office/drawing/2014/main" id="{7AA99D18-228C-158F-76E1-ADBBE3D0A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81101" y="5458114"/>
            <a:ext cx="360000" cy="360000"/>
          </a:xfrm>
          <a:prstGeom prst="rect">
            <a:avLst/>
          </a:prstGeom>
        </p:spPr>
      </p:pic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6896" y="4047525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826895" y="4564147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Анцух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➝ Тлярата ➝ </a:t>
            </a:r>
            <a:r>
              <a:rPr lang="ru-RU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Цумилух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526089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➝ Балахна ➝ Городец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EC816E-E458-34AF-82E9-E325D2EA6F15}"/>
              </a:ext>
            </a:extLst>
          </p:cNvPr>
          <p:cNvSpPr txBox="1"/>
          <p:nvPr/>
        </p:nvSpPr>
        <p:spPr>
          <a:xfrm>
            <a:off x="4220368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➝ Балахна ➝ Городец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4219730" y="4285193"/>
            <a:ext cx="13495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НОВГОРОД-ЗАВОЛЬЖЕ</a:t>
            </a: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CC153910-9A00-1ED6-0150-93643BD15075}"/>
              </a:ext>
            </a:extLst>
          </p:cNvPr>
          <p:cNvSpPr/>
          <p:nvPr/>
        </p:nvSpPr>
        <p:spPr>
          <a:xfrm>
            <a:off x="3617522" y="3917839"/>
            <a:ext cx="1883217" cy="767354"/>
          </a:xfrm>
          <a:prstGeom prst="roundRect">
            <a:avLst>
              <a:gd name="adj" fmla="val 30066"/>
            </a:avLst>
          </a:prstGeom>
          <a:solidFill>
            <a:schemeClr val="bg1"/>
          </a:solidFill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9B8D4F8-974D-916F-EA33-6B76CEC24AD0}"/>
              </a:ext>
            </a:extLst>
          </p:cNvPr>
          <p:cNvSpPr txBox="1"/>
          <p:nvPr/>
        </p:nvSpPr>
        <p:spPr>
          <a:xfrm>
            <a:off x="3730538" y="4099621"/>
            <a:ext cx="97838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автомобильные дороги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BF275FE-C06F-2361-00A3-02D9CC96B055}"/>
              </a:ext>
            </a:extLst>
          </p:cNvPr>
          <p:cNvSpPr txBox="1"/>
          <p:nvPr/>
        </p:nvSpPr>
        <p:spPr>
          <a:xfrm flipH="1">
            <a:off x="4917975" y="4081849"/>
            <a:ext cx="29771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E6D39AA-06D3-45BE-1A99-B17FAC3D08F1}"/>
              </a:ext>
            </a:extLst>
          </p:cNvPr>
          <p:cNvSpPr txBox="1"/>
          <p:nvPr/>
        </p:nvSpPr>
        <p:spPr>
          <a:xfrm>
            <a:off x="3714162" y="4235107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твёрдым покрытием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7D25AF0-1546-C8DF-C77F-68C55B67D701}"/>
              </a:ext>
            </a:extLst>
          </p:cNvPr>
          <p:cNvSpPr txBox="1"/>
          <p:nvPr/>
        </p:nvSpPr>
        <p:spPr>
          <a:xfrm>
            <a:off x="3744580" y="4403378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нормам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2E24003-3C15-6C85-2453-9738E74A9B48}"/>
              </a:ext>
            </a:extLst>
          </p:cNvPr>
          <p:cNvSpPr txBox="1"/>
          <p:nvPr/>
        </p:nvSpPr>
        <p:spPr>
          <a:xfrm>
            <a:off x="4875602" y="4219766"/>
            <a:ext cx="205840" cy="107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5624E6-9652-DE1D-9E59-D2CD8C415DE0}"/>
              </a:ext>
            </a:extLst>
          </p:cNvPr>
          <p:cNvSpPr txBox="1"/>
          <p:nvPr/>
        </p:nvSpPr>
        <p:spPr>
          <a:xfrm>
            <a:off x="4886581" y="4386195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41C12DFB-5429-A539-17F1-5A011F98CD15}"/>
              </a:ext>
            </a:extLst>
          </p:cNvPr>
          <p:cNvCxnSpPr/>
          <p:nvPr/>
        </p:nvCxnSpPr>
        <p:spPr>
          <a:xfrm>
            <a:off x="4824226" y="4086606"/>
            <a:ext cx="0" cy="477852"/>
          </a:xfrm>
          <a:prstGeom prst="line">
            <a:avLst/>
          </a:prstGeom>
          <a:ln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7CF884C3-7A5B-DFB9-E819-115906DD1936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558769" y="43652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МР Тляратинского района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19D209-BC33-4D94-90DF-1AF5162E06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2665" y="1397012"/>
            <a:ext cx="3877492" cy="32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637352"/>
              </p:ext>
            </p:extLst>
          </p:nvPr>
        </p:nvGraphicFramePr>
        <p:xfrm>
          <a:off x="6816453" y="2287249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29851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903271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175200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822860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990600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950620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027236" y="4961535"/>
            <a:ext cx="573951" cy="22713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1118796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78299" y="4970877"/>
            <a:ext cx="529915" cy="228141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1128300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687784" y="4951783"/>
            <a:ext cx="558042" cy="26519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1174736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15 760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18 294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19 308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26 649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31 322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9515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28 942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9718F2DE-BC8A-C832-1B40-9991CFFF11B0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(НАИМЕНОВАНИЕ ВАШЕГО)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6084467" y="3861356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6304789" y="459372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6350818" y="513920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380 чел.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6022266" y="1523963"/>
            <a:ext cx="2262102" cy="2199752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9767169"/>
              </p:ext>
            </p:extLst>
          </p:nvPr>
        </p:nvGraphicFramePr>
        <p:xfrm>
          <a:off x="836567" y="204683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2023 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518988"/>
              </p:ext>
            </p:extLst>
          </p:nvPr>
        </p:nvGraphicFramePr>
        <p:xfrm>
          <a:off x="870857" y="4578382"/>
          <a:ext cx="2910496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41277" y="233566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116,2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41277" y="279060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116,0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241277" y="324553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172,5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6372050" y="1785388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60,7%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6393477" y="2337716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6461500" y="280761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1,7%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7018" y="1737703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21438" y="4053311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6367849" y="4127511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415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7023441" y="4294649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6350818" y="5632677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(наименование области) 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01.01.2023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6406464" y="3247816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(наименование области) 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01.01.2023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-15℃, в июле + 20℃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159441" y="3161799"/>
            <a:ext cx="393746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Среднегодовое количество осадков возрастает от 600 мм в долинах до 1000 мм – в высокогорье.  На всей территории района возможны сильные ливни и град.</a:t>
            </a:r>
            <a:endParaRPr lang="ru-RU" sz="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 234,1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спелые породы</a:t>
            </a: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320999" y="5568097"/>
            <a:ext cx="177590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дерново-слабоподзолистые песчаные и супесчаные почвы                          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лесопосадки и выращивания картофеля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значительно распространены  торфяно-болотные почвы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ведения  лесных хозяйств</a:t>
            </a:r>
            <a:endParaRPr lang="en-US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 161105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170200га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272.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2D72C5B-E6A0-1041-A71A-27D5324B5B6E}"/>
              </a:ext>
            </a:extLst>
          </p:cNvPr>
          <p:cNvSpPr txBox="1"/>
          <p:nvPr/>
        </p:nvSpPr>
        <p:spPr>
          <a:xfrm>
            <a:off x="5878006" y="3114667"/>
            <a:ext cx="18013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строительстве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МР «ТЛЯРАТИНСКИЙ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учреждений культуры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5518079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маршрутов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16798" y="1911208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681</a:t>
            </a: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5" y="330058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1585" y="3651514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66726" y="338797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3244</a:t>
            </a: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4" y="3174338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4" y="4774290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учреждений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BAF561A-0AFA-D244-BF22-A62DAC4ADF96}"/>
              </a:ext>
            </a:extLst>
          </p:cNvPr>
          <p:cNvSpPr txBox="1"/>
          <p:nvPr/>
        </p:nvSpPr>
        <p:spPr>
          <a:xfrm>
            <a:off x="2949025" y="5683973"/>
            <a:ext cx="2195998" cy="295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ПОКАЗАТЕЛИ ПО  Тляратинской  ЦРБ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Скругленный прямоугольник 216">
            <a:extLst>
              <a:ext uri="{FF2B5EF4-FFF2-40B4-BE49-F238E27FC236}">
                <a16:creationId xmlns:a16="http://schemas.microsoft.com/office/drawing/2014/main" id="{7D5BE63D-4A00-2438-647C-920819914A37}"/>
              </a:ext>
            </a:extLst>
          </p:cNvPr>
          <p:cNvSpPr/>
          <p:nvPr/>
        </p:nvSpPr>
        <p:spPr>
          <a:xfrm>
            <a:off x="2949026" y="5556795"/>
            <a:ext cx="2196000" cy="756859"/>
          </a:xfrm>
          <a:prstGeom prst="roundRect">
            <a:avLst>
              <a:gd name="adj" fmla="val 2794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:a16="http://schemas.microsoft.com/office/drawing/2014/main" id="{D58E9A76-DCC8-015D-560E-BB2F3ADEFF67}"/>
              </a:ext>
            </a:extLst>
          </p:cNvPr>
          <p:cNvSpPr/>
          <p:nvPr/>
        </p:nvSpPr>
        <p:spPr>
          <a:xfrm>
            <a:off x="3056453" y="6047792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зданий 50%</a:t>
            </a:r>
            <a:endParaRPr lang="ru-ID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:a16="http://schemas.microsoft.com/office/drawing/2014/main" id="{261E55F3-5B99-B6C9-1249-6CE06DEF761D}"/>
              </a:ext>
            </a:extLst>
          </p:cNvPr>
          <p:cNvSpPr/>
          <p:nvPr/>
        </p:nvSpPr>
        <p:spPr>
          <a:xfrm>
            <a:off x="3936022" y="6047792"/>
            <a:ext cx="111448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оборудования 50%</a:t>
            </a:r>
            <a:endParaRPr lang="ru-ID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831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Детско-юношеская спортивная школа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3" y="364769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62086" y="4288768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</a:t>
            </a:r>
          </a:p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МР «ТЛЯРАТИНСКИЙ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:a16="http://schemas.microsoft.com/office/drawing/2014/main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5523" y="4013748"/>
            <a:ext cx="360000" cy="360000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:a16="http://schemas.microsoft.com/office/drawing/2014/main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10712" y="5289009"/>
            <a:ext cx="360000" cy="360000"/>
          </a:xfrm>
          <a:prstGeom prst="rect">
            <a:avLst/>
          </a:prstGeom>
        </p:spPr>
      </p:pic>
      <p:pic>
        <p:nvPicPr>
          <p:cNvPr id="245" name="Рисунок 244" descr="Окрестности со сплошной заливкой">
            <a:extLst>
              <a:ext uri="{FF2B5EF4-FFF2-40B4-BE49-F238E27FC236}">
                <a16:creationId xmlns:a16="http://schemas.microsoft.com/office/drawing/2014/main" id="{404E784F-D344-4D00-FA77-29A3E9D28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0712" y="2752056"/>
            <a:ext cx="360000" cy="360000"/>
          </a:xfrm>
          <a:prstGeom prst="rect">
            <a:avLst/>
          </a:prstGeom>
        </p:spPr>
      </p:pic>
      <p:pic>
        <p:nvPicPr>
          <p:cNvPr id="197" name="Рисунок 196" descr="Маркер со сплошной заливкой">
            <a:extLst>
              <a:ext uri="{FF2B5EF4-FFF2-40B4-BE49-F238E27FC236}">
                <a16:creationId xmlns:a16="http://schemas.microsoft.com/office/drawing/2014/main" id="{552603FA-FC26-3ED1-0722-31139F3F78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10712" y="1497433"/>
            <a:ext cx="360000" cy="360000"/>
          </a:xfrm>
          <a:prstGeom prst="rect">
            <a:avLst/>
          </a:prstGeom>
        </p:spPr>
      </p:pic>
      <p:sp>
        <p:nvSpPr>
          <p:cNvPr id="168" name="Прямоугольник с двумя скругленными соседними углами 167">
            <a:extLst>
              <a:ext uri="{FF2B5EF4-FFF2-40B4-BE49-F238E27FC236}">
                <a16:creationId xmlns:a16="http://schemas.microsoft.com/office/drawing/2014/main" id="{478D58C0-41CD-CA09-4379-928A9E73C760}"/>
              </a:ext>
            </a:extLst>
          </p:cNvPr>
          <p:cNvSpPr/>
          <p:nvPr/>
        </p:nvSpPr>
        <p:spPr>
          <a:xfrm rot="10800000">
            <a:off x="4747807" y="1736385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7" name="Прямоугольник с двумя скругленными соседними углами 166">
            <a:extLst>
              <a:ext uri="{FF2B5EF4-FFF2-40B4-BE49-F238E27FC236}">
                <a16:creationId xmlns:a16="http://schemas.microsoft.com/office/drawing/2014/main" id="{81711332-B8AE-DCC6-873F-933F6C19B236}"/>
              </a:ext>
            </a:extLst>
          </p:cNvPr>
          <p:cNvSpPr/>
          <p:nvPr/>
        </p:nvSpPr>
        <p:spPr>
          <a:xfrm rot="10800000">
            <a:off x="4747807" y="1401542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52451-27ED-0F83-1F60-67CACD6C4EAB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CCA2C116-2B09-FD7A-D597-99FBE645A23E}"/>
              </a:ext>
            </a:extLst>
          </p:cNvPr>
          <p:cNvSpPr/>
          <p:nvPr/>
        </p:nvSpPr>
        <p:spPr>
          <a:xfrm flipH="1">
            <a:off x="639810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E8EAE40E-81B2-FFC9-89BF-9B740E4465D8}"/>
              </a:ext>
            </a:extLst>
          </p:cNvPr>
          <p:cNvSpPr/>
          <p:nvPr/>
        </p:nvSpPr>
        <p:spPr>
          <a:xfrm flipH="1">
            <a:off x="2685709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91503E06-65C0-5F7E-5104-05DC8AC407DA}"/>
              </a:ext>
            </a:extLst>
          </p:cNvPr>
          <p:cNvSpPr/>
          <p:nvPr/>
        </p:nvSpPr>
        <p:spPr>
          <a:xfrm flipH="1">
            <a:off x="639810" y="265897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82DBC2AD-82F8-CCD6-9551-13DE35106C17}"/>
              </a:ext>
            </a:extLst>
          </p:cNvPr>
          <p:cNvSpPr/>
          <p:nvPr/>
        </p:nvSpPr>
        <p:spPr>
          <a:xfrm flipH="1">
            <a:off x="632589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CF0BFF50-A814-9E8B-A30C-D43173B28E80}"/>
              </a:ext>
            </a:extLst>
          </p:cNvPr>
          <p:cNvSpPr/>
          <p:nvPr/>
        </p:nvSpPr>
        <p:spPr>
          <a:xfrm flipH="1">
            <a:off x="2678488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632589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id="{CB6938B6-E84A-4277-CC2D-9975CEC0F707}"/>
              </a:ext>
            </a:extLst>
          </p:cNvPr>
          <p:cNvSpPr/>
          <p:nvPr/>
        </p:nvSpPr>
        <p:spPr>
          <a:xfrm flipH="1">
            <a:off x="2678488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66" name="Таблица 165">
            <a:extLst>
              <a:ext uri="{FF2B5EF4-FFF2-40B4-BE49-F238E27FC236}">
                <a16:creationId xmlns:a16="http://schemas.microsoft.com/office/drawing/2014/main" id="{18DF3222-3EAD-D891-4DBE-002000BF7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286435"/>
              </p:ext>
            </p:extLst>
          </p:nvPr>
        </p:nvGraphicFramePr>
        <p:xfrm>
          <a:off x="4747812" y="1400273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Выбросов загрязняющих веществ                   в атмосферу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тонн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69" name="Прямоугольник с двумя скругленными соседними углами 168">
            <a:extLst>
              <a:ext uri="{FF2B5EF4-FFF2-40B4-BE49-F238E27FC236}">
                <a16:creationId xmlns:a16="http://schemas.microsoft.com/office/drawing/2014/main" id="{F897C04D-CEE2-17C6-F237-1F00A70B84B5}"/>
              </a:ext>
            </a:extLst>
          </p:cNvPr>
          <p:cNvSpPr/>
          <p:nvPr/>
        </p:nvSpPr>
        <p:spPr>
          <a:xfrm rot="10800000">
            <a:off x="4747802" y="2995083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0" name="Прямоугольник с двумя скругленными соседними углами 169">
            <a:extLst>
              <a:ext uri="{FF2B5EF4-FFF2-40B4-BE49-F238E27FC236}">
                <a16:creationId xmlns:a16="http://schemas.microsoft.com/office/drawing/2014/main" id="{DC2E1620-DE91-5C67-4848-76A8C0F3585E}"/>
              </a:ext>
            </a:extLst>
          </p:cNvPr>
          <p:cNvSpPr/>
          <p:nvPr/>
        </p:nvSpPr>
        <p:spPr>
          <a:xfrm rot="10800000">
            <a:off x="4747802" y="2660240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71" name="Таблица 170">
            <a:extLst>
              <a:ext uri="{FF2B5EF4-FFF2-40B4-BE49-F238E27FC236}">
                <a16:creationId xmlns:a16="http://schemas.microsoft.com/office/drawing/2014/main" id="{36FA36E3-8E46-3E0D-25EB-36B202636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801034"/>
              </p:ext>
            </p:extLst>
          </p:nvPr>
        </p:nvGraphicFramePr>
        <p:xfrm>
          <a:off x="4747807" y="2658971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72" name="Прямоугольник с двумя скругленными соседними углами 171">
            <a:extLst>
              <a:ext uri="{FF2B5EF4-FFF2-40B4-BE49-F238E27FC236}">
                <a16:creationId xmlns:a16="http://schemas.microsoft.com/office/drawing/2014/main" id="{86C7DE69-5420-E10B-FDA4-7D8752F83083}"/>
              </a:ext>
            </a:extLst>
          </p:cNvPr>
          <p:cNvSpPr/>
          <p:nvPr/>
        </p:nvSpPr>
        <p:spPr>
          <a:xfrm rot="10800000">
            <a:off x="4731606" y="4389746"/>
            <a:ext cx="5039787" cy="1918074"/>
          </a:xfrm>
          <a:prstGeom prst="round2SameRect">
            <a:avLst>
              <a:gd name="adj1" fmla="val 10014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3" name="Прямоугольник с двумя скругленными соседними углами 172">
            <a:extLst>
              <a:ext uri="{FF2B5EF4-FFF2-40B4-BE49-F238E27FC236}">
                <a16:creationId xmlns:a16="http://schemas.microsoft.com/office/drawing/2014/main" id="{A741AF0E-E552-A63F-EFCA-F318F8DF1D7F}"/>
              </a:ext>
            </a:extLst>
          </p:cNvPr>
          <p:cNvSpPr/>
          <p:nvPr/>
        </p:nvSpPr>
        <p:spPr>
          <a:xfrm rot="10800000">
            <a:off x="4731608" y="3917666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74" name="Таблица 173">
            <a:extLst>
              <a:ext uri="{FF2B5EF4-FFF2-40B4-BE49-F238E27FC236}">
                <a16:creationId xmlns:a16="http://schemas.microsoft.com/office/drawing/2014/main" id="{6FCB7D2B-23EB-C966-CC16-65D817DD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990255"/>
              </p:ext>
            </p:extLst>
          </p:nvPr>
        </p:nvGraphicFramePr>
        <p:xfrm>
          <a:off x="4731613" y="3916397"/>
          <a:ext cx="5039787" cy="239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6929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Теплоснабжения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078559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</a:t>
                      </a: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12894"/>
                  </a:ext>
                </a:extLst>
              </a:tr>
            </a:tbl>
          </a:graphicData>
        </a:graphic>
      </p:graphicFrame>
      <p:sp>
        <p:nvSpPr>
          <p:cNvPr id="175" name="TextBox 174">
            <a:extLst>
              <a:ext uri="{FF2B5EF4-FFF2-40B4-BE49-F238E27FC236}">
                <a16:creationId xmlns:a16="http://schemas.microsoft.com/office/drawing/2014/main" id="{34EB0C42-E24D-1599-DB6F-C1C8327AA73D}"/>
              </a:ext>
            </a:extLst>
          </p:cNvPr>
          <p:cNvSpPr txBox="1"/>
          <p:nvPr/>
        </p:nvSpPr>
        <p:spPr>
          <a:xfrm>
            <a:off x="4747802" y="6365207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*Среднее по муниципалитетам НО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E2841E0-CED4-F92A-C7A0-37C6D569ACC3}"/>
              </a:ext>
            </a:extLst>
          </p:cNvPr>
          <p:cNvSpPr txBox="1"/>
          <p:nvPr/>
        </p:nvSpPr>
        <p:spPr>
          <a:xfrm>
            <a:off x="777436" y="1812805"/>
            <a:ext cx="8817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120/360 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56FF621-0CE3-EED7-DE74-7E1AA24C8A86}"/>
              </a:ext>
            </a:extLst>
          </p:cNvPr>
          <p:cNvSpPr txBox="1"/>
          <p:nvPr/>
        </p:nvSpPr>
        <p:spPr>
          <a:xfrm>
            <a:off x="1589514" y="188974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:a16="http://schemas.microsoft.com/office/drawing/2014/main" id="{60EDBA0F-49DD-3E58-39A3-1039CB03D332}"/>
              </a:ext>
            </a:extLst>
          </p:cNvPr>
          <p:cNvSpPr/>
          <p:nvPr/>
        </p:nvSpPr>
        <p:spPr>
          <a:xfrm>
            <a:off x="764690" y="2239251"/>
            <a:ext cx="1706021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l99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средний балл по городам НО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7547331-87C6-583C-F2B3-87951F8587C2}"/>
              </a:ext>
            </a:extLst>
          </p:cNvPr>
          <p:cNvSpPr txBox="1"/>
          <p:nvPr/>
        </p:nvSpPr>
        <p:spPr>
          <a:xfrm>
            <a:off x="771269" y="3075185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34/60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5A8436D-879B-A075-0AC7-70744B6D1D4F}"/>
              </a:ext>
            </a:extLst>
          </p:cNvPr>
          <p:cNvSpPr txBox="1"/>
          <p:nvPr/>
        </p:nvSpPr>
        <p:spPr>
          <a:xfrm>
            <a:off x="1372447" y="315212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5D6028FC-B0B4-0EF6-32AE-E5AF1B96946A}"/>
              </a:ext>
            </a:extLst>
          </p:cNvPr>
          <p:cNvSpPr txBox="1"/>
          <p:nvPr/>
        </p:nvSpPr>
        <p:spPr>
          <a:xfrm>
            <a:off x="771269" y="3353192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и прилегающие пространства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CB8891-149E-F558-A454-9A59865519F2}"/>
              </a:ext>
            </a:extLst>
          </p:cNvPr>
          <p:cNvSpPr txBox="1"/>
          <p:nvPr/>
        </p:nvSpPr>
        <p:spPr>
          <a:xfrm>
            <a:off x="2823334" y="1700161"/>
            <a:ext cx="119905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комфортный климат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D16DF49-3F4A-8A97-F57C-FCA60C3FE27D}"/>
              </a:ext>
            </a:extLst>
          </p:cNvPr>
          <p:cNvSpPr txBox="1"/>
          <p:nvPr/>
        </p:nvSpPr>
        <p:spPr>
          <a:xfrm>
            <a:off x="632590" y="6365207"/>
            <a:ext cx="36383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*Индекс формируется Министерством строительства и жилищно-коммунального хозяйства РФ по административному центру муниципального образования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336ECF4B-F225-C078-029F-36234955F876}"/>
              </a:ext>
            </a:extLst>
          </p:cNvPr>
          <p:cNvSpPr txBox="1"/>
          <p:nvPr/>
        </p:nvSpPr>
        <p:spPr>
          <a:xfrm>
            <a:off x="771269" y="1037436"/>
            <a:ext cx="3638327" cy="1938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больше половины от максимального количества баллов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меньше половины от максимального количества баллов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id="{15D9CCFB-099B-E167-CF29-02692564828D}"/>
              </a:ext>
            </a:extLst>
          </p:cNvPr>
          <p:cNvSpPr/>
          <p:nvPr/>
        </p:nvSpPr>
        <p:spPr>
          <a:xfrm>
            <a:off x="642962" y="1025383"/>
            <a:ext cx="70348" cy="70348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id="{3EDA5452-0DA0-7C38-DEAA-8AB38AC5413E}"/>
              </a:ext>
            </a:extLst>
          </p:cNvPr>
          <p:cNvSpPr/>
          <p:nvPr/>
        </p:nvSpPr>
        <p:spPr>
          <a:xfrm>
            <a:off x="642962" y="1155152"/>
            <a:ext cx="70348" cy="70348"/>
          </a:xfrm>
          <a:prstGeom prst="ellipse">
            <a:avLst/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C2E91F4A-34CD-9D5D-A847-4E399627CC02}"/>
              </a:ext>
            </a:extLst>
          </p:cNvPr>
          <p:cNvSpPr/>
          <p:nvPr/>
        </p:nvSpPr>
        <p:spPr>
          <a:xfrm flipH="1">
            <a:off x="2693806" y="2657877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9FF7127-A7D9-83DD-3190-7FF99DA60017}"/>
              </a:ext>
            </a:extLst>
          </p:cNvPr>
          <p:cNvSpPr txBox="1"/>
          <p:nvPr/>
        </p:nvSpPr>
        <p:spPr>
          <a:xfrm>
            <a:off x="2825265" y="3074091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25/60  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3426443" y="31510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E70D385-76D0-2BAA-441E-627CDCF8D567}"/>
              </a:ext>
            </a:extLst>
          </p:cNvPr>
          <p:cNvSpPr txBox="1"/>
          <p:nvPr/>
        </p:nvSpPr>
        <p:spPr>
          <a:xfrm>
            <a:off x="2825266" y="3352098"/>
            <a:ext cx="144565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улично-дорожная сеть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E95505E-A56B-9D29-0F25-51D3BD9C1816}"/>
              </a:ext>
            </a:extLst>
          </p:cNvPr>
          <p:cNvSpPr txBox="1"/>
          <p:nvPr/>
        </p:nvSpPr>
        <p:spPr>
          <a:xfrm>
            <a:off x="763172" y="4330424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60/60  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C46D27D4-C09B-4CCE-0358-C9809B03C61C}"/>
              </a:ext>
            </a:extLst>
          </p:cNvPr>
          <p:cNvSpPr txBox="1"/>
          <p:nvPr/>
        </p:nvSpPr>
        <p:spPr>
          <a:xfrm>
            <a:off x="1364350" y="440736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2503DEC5-F616-3285-5430-C599627C9174}"/>
              </a:ext>
            </a:extLst>
          </p:cNvPr>
          <p:cNvSpPr txBox="1"/>
          <p:nvPr/>
        </p:nvSpPr>
        <p:spPr>
          <a:xfrm>
            <a:off x="763172" y="4608431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BA4C204-F5B4-6DCF-C1C6-65189FC54C76}"/>
              </a:ext>
            </a:extLst>
          </p:cNvPr>
          <p:cNvSpPr txBox="1"/>
          <p:nvPr/>
        </p:nvSpPr>
        <p:spPr>
          <a:xfrm>
            <a:off x="2817168" y="4329330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0/60 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B7F32D4-9F89-1BB0-1AEF-8843B06802AE}"/>
              </a:ext>
            </a:extLst>
          </p:cNvPr>
          <p:cNvSpPr txBox="1"/>
          <p:nvPr/>
        </p:nvSpPr>
        <p:spPr>
          <a:xfrm>
            <a:off x="3418346" y="4406274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794E043-40FD-ABBF-6B6A-38A2707394BB}"/>
              </a:ext>
            </a:extLst>
          </p:cNvPr>
          <p:cNvSpPr txBox="1"/>
          <p:nvPr/>
        </p:nvSpPr>
        <p:spPr>
          <a:xfrm>
            <a:off x="2817168" y="4607337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общегородское пространство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E934D3A-02AB-2C7B-E5BC-1A164AD8BE93}"/>
              </a:ext>
            </a:extLst>
          </p:cNvPr>
          <p:cNvSpPr txBox="1"/>
          <p:nvPr/>
        </p:nvSpPr>
        <p:spPr>
          <a:xfrm>
            <a:off x="763170" y="5586576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29/60  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BA81EB67-8975-7F09-A526-6E12CAE670D8}"/>
              </a:ext>
            </a:extLst>
          </p:cNvPr>
          <p:cNvSpPr txBox="1"/>
          <p:nvPr/>
        </p:nvSpPr>
        <p:spPr>
          <a:xfrm>
            <a:off x="1364348" y="5663520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D9B7A5A-EAA9-298F-696F-FC5A8E72A173}"/>
              </a:ext>
            </a:extLst>
          </p:cNvPr>
          <p:cNvSpPr txBox="1"/>
          <p:nvPr/>
        </p:nvSpPr>
        <p:spPr>
          <a:xfrm>
            <a:off x="763170" y="5864583"/>
            <a:ext cx="1809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669243B-9349-1132-386E-B82772AEBA35}"/>
              </a:ext>
            </a:extLst>
          </p:cNvPr>
          <p:cNvSpPr txBox="1"/>
          <p:nvPr/>
        </p:nvSpPr>
        <p:spPr>
          <a:xfrm>
            <a:off x="2817166" y="5585482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33/60  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904C898-EB14-A5D2-77BD-F577E68462A3}"/>
              </a:ext>
            </a:extLst>
          </p:cNvPr>
          <p:cNvSpPr txBox="1"/>
          <p:nvPr/>
        </p:nvSpPr>
        <p:spPr>
          <a:xfrm>
            <a:off x="3418344" y="56624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68269774-FD19-B04B-8F9B-EE2B9E51C027}"/>
              </a:ext>
            </a:extLst>
          </p:cNvPr>
          <p:cNvSpPr txBox="1"/>
          <p:nvPr/>
        </p:nvSpPr>
        <p:spPr>
          <a:xfrm>
            <a:off x="2817166" y="5863489"/>
            <a:ext cx="17945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общественно-деловая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35523" y="1501072"/>
            <a:ext cx="360000" cy="360000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:a16="http://schemas.microsoft.com/office/drawing/2014/main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35523" y="2757415"/>
            <a:ext cx="360000" cy="360000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:a16="http://schemas.microsoft.com/office/drawing/2014/main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10712" y="4013748"/>
            <a:ext cx="360000" cy="360000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9EE7AFE4-1BE3-F26B-1A91-744E1AD3E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35523" y="527555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F0953-6AC5-CDBC-60E9-7D86ECD0577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МР «ТЛЯРАТИНСКИЙ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29326</TotalTime>
  <Words>2041</Words>
  <Application>Microsoft Office PowerPoint</Application>
  <PresentationFormat>Лист A4 (210x297 мм)</PresentationFormat>
  <Paragraphs>658</Paragraphs>
  <Slides>22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User</cp:lastModifiedBy>
  <cp:revision>353</cp:revision>
  <cp:lastPrinted>2024-10-29T11:40:02Z</cp:lastPrinted>
  <dcterms:created xsi:type="dcterms:W3CDTF">2023-11-22T14:19:10Z</dcterms:created>
  <dcterms:modified xsi:type="dcterms:W3CDTF">2024-12-10T14:27:08Z</dcterms:modified>
</cp:coreProperties>
</file>